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9" r:id="rId3"/>
    <p:sldId id="257" r:id="rId4"/>
    <p:sldId id="284" r:id="rId5"/>
    <p:sldId id="296" r:id="rId6"/>
    <p:sldId id="285" r:id="rId7"/>
    <p:sldId id="286" r:id="rId8"/>
    <p:sldId id="287" r:id="rId9"/>
    <p:sldId id="265" r:id="rId10"/>
    <p:sldId id="289" r:id="rId11"/>
    <p:sldId id="291" r:id="rId12"/>
    <p:sldId id="297" r:id="rId13"/>
    <p:sldId id="314" r:id="rId14"/>
    <p:sldId id="292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277" r:id="rId25"/>
    <p:sldId id="308" r:id="rId26"/>
    <p:sldId id="310" r:id="rId27"/>
    <p:sldId id="311" r:id="rId28"/>
    <p:sldId id="312" r:id="rId29"/>
    <p:sldId id="313" r:id="rId30"/>
    <p:sldId id="293" r:id="rId31"/>
    <p:sldId id="288" r:id="rId32"/>
    <p:sldId id="295" r:id="rId33"/>
    <p:sldId id="278" r:id="rId3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6"/>
      <p:bold r:id="rId37"/>
    </p:embeddedFont>
    <p:embeddedFont>
      <p:font typeface="Bahnschrift Light" panose="020B0502040204020203" pitchFamily="34" charset="0"/>
      <p:regular r:id="rId38"/>
    </p:embeddedFont>
    <p:embeddedFont>
      <p:font typeface="Bahnschrift SemiBold" panose="020B0502040204020203" pitchFamily="34" charset="0"/>
      <p:bold r:id="rId39"/>
    </p:embeddedFont>
    <p:embeddedFont>
      <p:font typeface="Montserrat" panose="020B0604020202020204" charset="-52"/>
      <p:regular r:id="rId40"/>
      <p:bold r:id="rId41"/>
      <p:italic r:id="rId42"/>
      <p:boldItalic r:id="rId43"/>
    </p:embeddedFont>
    <p:embeddedFont>
      <p:font typeface="Montserrat Light" panose="020B0604020202020204" charset="-52"/>
      <p:regular r:id="rId44"/>
      <p:bold r:id="rId45"/>
      <p:italic r:id="rId46"/>
      <p:boldItalic r:id="rId47"/>
    </p:embeddedFont>
    <p:embeddedFont>
      <p:font typeface="Poppins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CD8"/>
    <a:srgbClr val="EFF2F6"/>
    <a:srgbClr val="DB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4FBDF9-5E1C-4E7D-AD4A-07FBBC7080A6}">
  <a:tblStyle styleId="{E94FBDF9-5E1C-4E7D-AD4A-07FBBC7080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2" autoAdjust="0"/>
  </p:normalViewPr>
  <p:slideViewPr>
    <p:cSldViewPr snapToGrid="0">
      <p:cViewPr>
        <p:scale>
          <a:sx n="78" d="100"/>
          <a:sy n="78" d="100"/>
        </p:scale>
        <p:origin x="2574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85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79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108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277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53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92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94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98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93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05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69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299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529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953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492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970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745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618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07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85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948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345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04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79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47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64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41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accent6">
                <a:lumMod val="60000"/>
                <a:lumOff val="40000"/>
              </a:schemeClr>
            </a:gs>
            <a:gs pos="100000">
              <a:schemeClr val="lt2"/>
            </a:gs>
            <a:gs pos="100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C65E4-1BFF-46AF-AF3D-B84A52ED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9" y="98450"/>
            <a:ext cx="1781884" cy="2102623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8C9156E-BA15-4178-8161-2AA2EF395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6304" y="640932"/>
            <a:ext cx="6477036" cy="4426941"/>
          </a:xfrm>
        </p:spPr>
        <p:txBody>
          <a:bodyPr/>
          <a:lstStyle/>
          <a:p>
            <a:pPr algn="r"/>
            <a:br>
              <a:rPr lang="ru-RU" sz="54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«Веб-приложение для автоматизации бронирования билетов в кинотеатре</a:t>
            </a:r>
            <a:r>
              <a:rPr lang="ru-RU" sz="2800" dirty="0">
                <a:latin typeface="Bahnschrift" panose="020B0502040204020203" pitchFamily="34" charset="0"/>
              </a:rPr>
              <a:t>»</a:t>
            </a:r>
            <a:br>
              <a:rPr lang="ru-RU" sz="2800" dirty="0">
                <a:latin typeface="Bahnschrift" panose="020B0502040204020203" pitchFamily="34" charset="0"/>
              </a:rPr>
            </a:br>
            <a:br>
              <a:rPr lang="ru-RU" dirty="0">
                <a:latin typeface="Bahnschrift" panose="020B0502040204020203" pitchFamily="34" charset="0"/>
              </a:rPr>
            </a:br>
            <a:r>
              <a:rPr lang="ru-RU" sz="2000" dirty="0">
                <a:latin typeface="Bahnschrift SemiBold" panose="020B0502040204020203" pitchFamily="34" charset="0"/>
              </a:rPr>
              <a:t>Поляков Роман Андреевич, ИУК5-51Б</a:t>
            </a:r>
            <a:br>
              <a:rPr lang="ru-RU" sz="2000" dirty="0">
                <a:latin typeface="Bahnschrift SemiBold" panose="020B0502040204020203" pitchFamily="34" charset="0"/>
              </a:rPr>
            </a:br>
            <a:r>
              <a:rPr lang="ru-RU" sz="2000" dirty="0">
                <a:latin typeface="Bahnschrift SemiBold" panose="020B0502040204020203" pitchFamily="34" charset="0"/>
              </a:rPr>
              <a:t>Кириллов Владимир Юрьевич</a:t>
            </a:r>
            <a:br>
              <a:rPr lang="ru-RU" sz="2000" dirty="0">
                <a:latin typeface="Bahnschrift SemiBold" panose="020B0502040204020203" pitchFamily="34" charset="0"/>
              </a:rPr>
            </a:br>
            <a:r>
              <a:rPr lang="ru-RU" sz="2000" dirty="0">
                <a:latin typeface="Bahnschrift SemiBold" panose="020B0502040204020203" pitchFamily="34" charset="0"/>
              </a:rPr>
              <a:t>Смирнов Максим Евгеньевич</a:t>
            </a:r>
            <a:br>
              <a:rPr lang="ru-RU" sz="2000" dirty="0">
                <a:latin typeface="Bahnschrift SemiBold" panose="020B0502040204020203" pitchFamily="34" charset="0"/>
              </a:rPr>
            </a:br>
            <a:r>
              <a:rPr lang="ru-RU" sz="2000" dirty="0">
                <a:latin typeface="Bahnschrift SemiBold" panose="020B0502040204020203" pitchFamily="34" charset="0"/>
              </a:rPr>
              <a:t>КФ МГТУ им. Н.Э. Баумана</a:t>
            </a:r>
            <a:br>
              <a:rPr lang="ru-RU" sz="2000" dirty="0">
                <a:latin typeface="Bahnschrift SemiBold" panose="020B0502040204020203" pitchFamily="34" charset="0"/>
              </a:rPr>
            </a:br>
            <a:r>
              <a:rPr lang="ru-RU" sz="2000" dirty="0">
                <a:latin typeface="Bahnschrift SemiBold" panose="020B0502040204020203" pitchFamily="34" charset="0"/>
              </a:rPr>
              <a:t>Калуга, 2020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BF549BE-BFA2-46D2-8B78-22FE5441CAF7}"/>
              </a:ext>
            </a:extLst>
          </p:cNvPr>
          <p:cNvSpPr/>
          <p:nvPr/>
        </p:nvSpPr>
        <p:spPr>
          <a:xfrm>
            <a:off x="2280620" y="566302"/>
            <a:ext cx="63031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6000" b="1" dirty="0">
                <a:solidFill>
                  <a:schemeClr val="tx1"/>
                </a:solidFill>
                <a:latin typeface="Bahnschrift" panose="020B0502040204020203" pitchFamily="34" charset="0"/>
              </a:rPr>
              <a:t>Курсовая работа </a:t>
            </a:r>
            <a:endParaRPr lang="ru-RU" sz="6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650554" y="763882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ВЫБОР </a:t>
            </a:r>
            <a:r>
              <a:rPr lang="en-US" sz="2800" dirty="0">
                <a:latin typeface="Bahnschrift" panose="020B0502040204020203" pitchFamily="34" charset="0"/>
              </a:rPr>
              <a:t>IDE</a:t>
            </a:r>
            <a:r>
              <a:rPr lang="ru-RU" sz="2800" dirty="0">
                <a:latin typeface="Bahnschrift" panose="020B0502040204020203" pitchFamily="34" charset="0"/>
              </a:rPr>
              <a:t> ДЛЯ РАЗРАБОТКИ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10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30FC4F-D189-45BA-BEC8-5E90DB96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03" y="1816608"/>
            <a:ext cx="5729017" cy="31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716523" y="58734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КОНЦЕПТУАЛЬНАЯ</a:t>
            </a:r>
            <a:br>
              <a:rPr lang="ru-RU" sz="2800" dirty="0">
                <a:latin typeface="Bahnschrift" panose="020B0502040204020203" pitchFamily="34" charset="0"/>
              </a:rPr>
            </a:br>
            <a:r>
              <a:rPr lang="ru-RU" sz="2800" dirty="0">
                <a:latin typeface="Bahnschrift" panose="020B0502040204020203" pitchFamily="34" charset="0"/>
              </a:rPr>
              <a:t>МОДЕЛЬ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11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A162AB-9355-4C3D-B207-E8FB5E54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757" y="1015740"/>
            <a:ext cx="5119083" cy="38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716523" y="58734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ЛОГИЧЕСКАЯ</a:t>
            </a:r>
            <a:br>
              <a:rPr lang="ru-RU" sz="2800" dirty="0">
                <a:latin typeface="Bahnschrift" panose="020B0502040204020203" pitchFamily="34" charset="0"/>
              </a:rPr>
            </a:br>
            <a:r>
              <a:rPr lang="ru-RU" sz="2800" dirty="0">
                <a:latin typeface="Bahnschrift" panose="020B0502040204020203" pitchFamily="34" charset="0"/>
              </a:rPr>
              <a:t>МОДЕЛЬ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12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0772AF-F2E1-4640-AA48-8F4AC966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77" y="843093"/>
            <a:ext cx="3875944" cy="42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44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469388" y="102212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ДИАГРАММА ИСПОЛЬЗОВАНИЯ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13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C96094-3345-4B3D-B3A1-F7618EB0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6" y="1036367"/>
            <a:ext cx="7414054" cy="40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5" y="255713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АРХИТЕКТУРА ПРИЛОЖЕНИЯ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0" name="Google Shape;390;p21"/>
          <p:cNvSpPr txBox="1">
            <a:spLocks noGrp="1"/>
          </p:cNvSpPr>
          <p:nvPr>
            <p:ph type="body" idx="1"/>
          </p:nvPr>
        </p:nvSpPr>
        <p:spPr>
          <a:xfrm>
            <a:off x="324714" y="1404377"/>
            <a:ext cx="7819541" cy="3174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Разработанное веб-приложение построено на архитектуре «клиент-сервер».</a:t>
            </a:r>
            <a:endParaRPr lang="en-US" dirty="0">
              <a:latin typeface="Bahnschrift Light" panose="020B0502040204020203" pitchFamily="34" charset="0"/>
            </a:endParaRPr>
          </a:p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Преимущества данной архитектуры, следующие:</a:t>
            </a:r>
            <a:endParaRPr lang="en-US" dirty="0">
              <a:latin typeface="Bahnschrift Light" panose="020B0502040204020203" pitchFamily="34" charset="0"/>
            </a:endParaRPr>
          </a:p>
          <a:p>
            <a:r>
              <a:rPr lang="ru-RU" dirty="0">
                <a:latin typeface="Bahnschrift Light" panose="020B0502040204020203" pitchFamily="34" charset="0"/>
              </a:rPr>
              <a:t>Мощный сервер дешевле множества мощных клиентских машин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  <a:endParaRPr lang="ru-RU" dirty="0">
              <a:latin typeface="Bahnschrift Light" panose="020B0502040204020203" pitchFamily="34" charset="0"/>
            </a:endParaRPr>
          </a:p>
          <a:p>
            <a:r>
              <a:rPr lang="ru-RU" dirty="0">
                <a:latin typeface="Bahnschrift Light" panose="020B0502040204020203" pitchFamily="34" charset="0"/>
              </a:rPr>
              <a:t>Нет дублирования кода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  <a:endParaRPr lang="ru-RU" dirty="0">
              <a:latin typeface="Bahnschrift Light" panose="020B0502040204020203" pitchFamily="34" charset="0"/>
            </a:endParaRPr>
          </a:p>
          <a:p>
            <a:pPr lvl="0"/>
            <a:r>
              <a:rPr lang="ru-RU" dirty="0">
                <a:latin typeface="Bahnschrift Light" panose="020B0502040204020203" pitchFamily="34" charset="0"/>
              </a:rPr>
              <a:t>Персональные данные в безопасности.</a:t>
            </a:r>
          </a:p>
          <a:p>
            <a:pPr marL="0" lvl="0" indent="0">
              <a:buNone/>
            </a:pP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14</a:t>
            </a:fld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22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5" y="255713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АРХИТЕКТУРА ПРИЛОЖЕНИЯ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0" name="Google Shape;390;p21"/>
          <p:cNvSpPr txBox="1">
            <a:spLocks noGrp="1"/>
          </p:cNvSpPr>
          <p:nvPr>
            <p:ph type="body" idx="1"/>
          </p:nvPr>
        </p:nvSpPr>
        <p:spPr>
          <a:xfrm>
            <a:off x="324714" y="1404377"/>
            <a:ext cx="7819541" cy="3174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Недостатки:</a:t>
            </a:r>
            <a:endParaRPr lang="en-US" dirty="0">
              <a:latin typeface="Bahnschrift Light" panose="020B0502040204020203" pitchFamily="34" charset="0"/>
            </a:endParaRPr>
          </a:p>
          <a:p>
            <a:r>
              <a:rPr lang="ru-RU" dirty="0">
                <a:latin typeface="Bahnschrift Light" panose="020B0502040204020203" pitchFamily="34" charset="0"/>
              </a:rPr>
              <a:t>Упало одно звено – все отдыхают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  <a:endParaRPr lang="ru-RU" dirty="0">
              <a:latin typeface="Bahnschrift Light" panose="020B0502040204020203" pitchFamily="34" charset="0"/>
            </a:endParaRPr>
          </a:p>
          <a:p>
            <a:r>
              <a:rPr lang="ru-RU" dirty="0">
                <a:latin typeface="Bahnschrift Light" panose="020B0502040204020203" pitchFamily="34" charset="0"/>
              </a:rPr>
              <a:t>Высокая стоимость оборудования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  <a:endParaRPr lang="ru-RU" dirty="0">
              <a:latin typeface="Bahnschrift Light" panose="020B0502040204020203" pitchFamily="34" charset="0"/>
            </a:endParaRPr>
          </a:p>
          <a:p>
            <a:pPr lvl="0"/>
            <a:r>
              <a:rPr lang="ru-RU" dirty="0">
                <a:latin typeface="Bahnschrift Light" panose="020B0502040204020203" pitchFamily="34" charset="0"/>
              </a:rPr>
              <a:t>Нужно нанять сисадмина.</a:t>
            </a:r>
          </a:p>
          <a:p>
            <a:pPr marL="0" lvl="0" indent="0">
              <a:buNone/>
            </a:pP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15</a:t>
            </a:fld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43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5" y="255713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СЕРВЕР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16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DF2F17-EF14-4443-B84A-D3664343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25" y="1280160"/>
            <a:ext cx="5862350" cy="32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5" y="255713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СЕРВЕР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17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1F1995-7F23-4D29-B32E-C269C3BA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17" y="1243141"/>
            <a:ext cx="5301304" cy="36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59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5" y="255713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ВЗАИМОДЕЙСТВИЕ С БД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18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78A887-9408-4539-9160-A12361885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8" y="1764810"/>
            <a:ext cx="8735644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2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5" y="255713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КЛИЕНТ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19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8954D2-088D-45AE-9505-C9D1989D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99" y="1239119"/>
            <a:ext cx="6150077" cy="349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3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hnschrift" panose="020B0502040204020203" pitchFamily="34" charset="0"/>
              </a:rPr>
              <a:t>1.</a:t>
            </a:r>
            <a:endParaRPr dirty="0">
              <a:solidFill>
                <a:schemeClr val="accent2"/>
              </a:solidFill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" panose="020B0502040204020203" pitchFamily="34" charset="0"/>
              </a:rPr>
              <a:t>ВВЕДЕНИЕ</a:t>
            </a:r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Light" panose="020B0502040204020203" pitchFamily="34" charset="0"/>
              </a:rPr>
              <a:t>Предметная область, актуальность, цели, задачи</a:t>
            </a:r>
            <a:endParaRPr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5" y="255713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КЛИЕНТ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20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74CB57-41D5-4445-9500-CA89FCDB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75" y="1112513"/>
            <a:ext cx="5718606" cy="37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00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4" y="255713"/>
            <a:ext cx="5038101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ВЗАИМОДЕЙСТВИЕ КЛИЕНТА С СЕРВЕРОМ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21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B04117-B6CE-415C-B050-BA69E5CA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67" y="1396554"/>
            <a:ext cx="6273726" cy="33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2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4" y="255713"/>
            <a:ext cx="5038101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ВЗАИМОДЕЙСТВИЕ КЛИЕНТА С СЕРВЕРОМ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22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F064DC-D39D-44E3-993A-83A85DF3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" y="1475232"/>
            <a:ext cx="7909528" cy="2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80074" y="255713"/>
            <a:ext cx="5038101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ВЗАИМОДЕЙСТВИЕ КЛИЕНТА С СЕРВЕРОМ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23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E897C8-4312-4D98-9389-81AED515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229" y="1149170"/>
            <a:ext cx="5038101" cy="387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17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9000">
              <a:srgbClr val="CCD4EB"/>
            </a:gs>
            <a:gs pos="100000">
              <a:schemeClr val="accent2">
                <a:lumMod val="56000"/>
                <a:lumOff val="44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2408114" y="652368"/>
            <a:ext cx="6097559" cy="383876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3781120" y="856229"/>
            <a:ext cx="45183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Light" panose="020B0502040204020203" pitchFamily="34" charset="0"/>
              </a:rPr>
              <a:t>23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14" name="Google Shape;389;p21">
            <a:extLst>
              <a:ext uri="{FF2B5EF4-FFF2-40B4-BE49-F238E27FC236}">
                <a16:creationId xmlns:a16="http://schemas.microsoft.com/office/drawing/2014/main" id="{704386FE-68A3-4B5C-9AAD-30E3CA3B62DD}"/>
              </a:ext>
            </a:extLst>
          </p:cNvPr>
          <p:cNvSpPr txBox="1">
            <a:spLocks/>
          </p:cNvSpPr>
          <p:nvPr/>
        </p:nvSpPr>
        <p:spPr>
          <a:xfrm>
            <a:off x="407687" y="223968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800" b="1" dirty="0">
                <a:latin typeface="Bahnschrift" panose="020B0502040204020203" pitchFamily="34" charset="0"/>
              </a:rPr>
              <a:t>ДЕМОНСТРАЦИЯ</a:t>
            </a:r>
          </a:p>
          <a:p>
            <a:r>
              <a:rPr lang="ru-RU" sz="2800" b="1" dirty="0">
                <a:latin typeface="Bahnschrift" panose="020B0502040204020203" pitchFamily="34" charset="0"/>
              </a:rPr>
              <a:t>РАБОТЫ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67F624-C8C0-4B27-BB16-4D005253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05" y="851158"/>
            <a:ext cx="5668154" cy="28901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9000">
              <a:srgbClr val="CCD4EB"/>
            </a:gs>
            <a:gs pos="100000">
              <a:schemeClr val="accent2">
                <a:lumMod val="56000"/>
                <a:lumOff val="44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5812FC-AA10-4793-BF6B-753E6BE3271A}"/>
              </a:ext>
            </a:extLst>
          </p:cNvPr>
          <p:cNvSpPr/>
          <p:nvPr/>
        </p:nvSpPr>
        <p:spPr>
          <a:xfrm>
            <a:off x="2025650" y="856227"/>
            <a:ext cx="6269009" cy="2885100"/>
          </a:xfrm>
          <a:prstGeom prst="rect">
            <a:avLst/>
          </a:prstGeom>
          <a:solidFill>
            <a:schemeClr val="bg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7" name="Google Shape;547;p33"/>
          <p:cNvSpPr/>
          <p:nvPr/>
        </p:nvSpPr>
        <p:spPr>
          <a:xfrm>
            <a:off x="2025650" y="652368"/>
            <a:ext cx="6484829" cy="383876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3781120" y="856229"/>
            <a:ext cx="45183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Light" panose="020B0502040204020203" pitchFamily="34" charset="0"/>
              </a:rPr>
              <a:t>24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14" name="Google Shape;389;p21">
            <a:extLst>
              <a:ext uri="{FF2B5EF4-FFF2-40B4-BE49-F238E27FC236}">
                <a16:creationId xmlns:a16="http://schemas.microsoft.com/office/drawing/2014/main" id="{704386FE-68A3-4B5C-9AAD-30E3CA3B62DD}"/>
              </a:ext>
            </a:extLst>
          </p:cNvPr>
          <p:cNvSpPr txBox="1">
            <a:spLocks/>
          </p:cNvSpPr>
          <p:nvPr/>
        </p:nvSpPr>
        <p:spPr>
          <a:xfrm>
            <a:off x="261637" y="223968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800" b="1" dirty="0">
                <a:latin typeface="Bahnschrift" panose="020B0502040204020203" pitchFamily="34" charset="0"/>
              </a:rPr>
              <a:t>ДЕМОНСТРАЦИЯ</a:t>
            </a:r>
          </a:p>
          <a:p>
            <a:r>
              <a:rPr lang="ru-RU" sz="2800" b="1" dirty="0">
                <a:latin typeface="Bahnschrift" panose="020B0502040204020203" pitchFamily="34" charset="0"/>
              </a:rPr>
              <a:t>РАБОТЫ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8C4EF5-A5FF-4216-8A70-3E3AE5A3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855919"/>
            <a:ext cx="6008659" cy="28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69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9000">
              <a:srgbClr val="CCD4EB"/>
            </a:gs>
            <a:gs pos="100000">
              <a:schemeClr val="accent2">
                <a:lumMod val="56000"/>
                <a:lumOff val="44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5812FC-AA10-4793-BF6B-753E6BE3271A}"/>
              </a:ext>
            </a:extLst>
          </p:cNvPr>
          <p:cNvSpPr/>
          <p:nvPr/>
        </p:nvSpPr>
        <p:spPr>
          <a:xfrm>
            <a:off x="3776359" y="856227"/>
            <a:ext cx="4518300" cy="2885100"/>
          </a:xfrm>
          <a:prstGeom prst="rect">
            <a:avLst/>
          </a:prstGeom>
          <a:solidFill>
            <a:schemeClr val="bg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7" name="Google Shape;547;p33"/>
          <p:cNvSpPr/>
          <p:nvPr/>
        </p:nvSpPr>
        <p:spPr>
          <a:xfrm>
            <a:off x="2406650" y="652368"/>
            <a:ext cx="6099023" cy="383876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3781120" y="856229"/>
            <a:ext cx="45183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Light" panose="020B0502040204020203" pitchFamily="34" charset="0"/>
              </a:rPr>
              <a:t>25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14" name="Google Shape;389;p21">
            <a:extLst>
              <a:ext uri="{FF2B5EF4-FFF2-40B4-BE49-F238E27FC236}">
                <a16:creationId xmlns:a16="http://schemas.microsoft.com/office/drawing/2014/main" id="{704386FE-68A3-4B5C-9AAD-30E3CA3B62DD}"/>
              </a:ext>
            </a:extLst>
          </p:cNvPr>
          <p:cNvSpPr txBox="1">
            <a:spLocks/>
          </p:cNvSpPr>
          <p:nvPr/>
        </p:nvSpPr>
        <p:spPr>
          <a:xfrm>
            <a:off x="337837" y="106418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800" b="1" dirty="0">
                <a:latin typeface="Bahnschrift" panose="020B0502040204020203" pitchFamily="34" charset="0"/>
              </a:rPr>
              <a:t>ДЕМОНСТРАЦИЯ</a:t>
            </a:r>
          </a:p>
          <a:p>
            <a:r>
              <a:rPr lang="ru-RU" sz="2800" b="1" dirty="0">
                <a:latin typeface="Bahnschrift" panose="020B0502040204020203" pitchFamily="34" charset="0"/>
              </a:rPr>
              <a:t>РАБОТЫ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506AFE-0DBE-4D5B-88D4-74B84C19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966" y="856225"/>
            <a:ext cx="5658215" cy="28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86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9000">
              <a:srgbClr val="CCD4EB"/>
            </a:gs>
            <a:gs pos="100000">
              <a:schemeClr val="accent2">
                <a:lumMod val="56000"/>
                <a:lumOff val="44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2406650" y="652368"/>
            <a:ext cx="6099023" cy="383876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3781120" y="856229"/>
            <a:ext cx="45183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Light" panose="020B0502040204020203" pitchFamily="34" charset="0"/>
              </a:rPr>
              <a:t>26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14" name="Google Shape;389;p21">
            <a:extLst>
              <a:ext uri="{FF2B5EF4-FFF2-40B4-BE49-F238E27FC236}">
                <a16:creationId xmlns:a16="http://schemas.microsoft.com/office/drawing/2014/main" id="{704386FE-68A3-4B5C-9AAD-30E3CA3B62DD}"/>
              </a:ext>
            </a:extLst>
          </p:cNvPr>
          <p:cNvSpPr txBox="1">
            <a:spLocks/>
          </p:cNvSpPr>
          <p:nvPr/>
        </p:nvSpPr>
        <p:spPr>
          <a:xfrm>
            <a:off x="337837" y="106418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800" b="1" dirty="0">
                <a:latin typeface="Bahnschrift" panose="020B0502040204020203" pitchFamily="34" charset="0"/>
              </a:rPr>
              <a:t>ДЕМОНСТРАЦИЯ</a:t>
            </a:r>
          </a:p>
          <a:p>
            <a:r>
              <a:rPr lang="ru-RU" sz="2800" b="1" dirty="0">
                <a:latin typeface="Bahnschrift" panose="020B0502040204020203" pitchFamily="34" charset="0"/>
              </a:rPr>
              <a:t>РАБОТЫ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3A2238-C3F2-4BEC-BD5B-A7356772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856225"/>
            <a:ext cx="5658214" cy="28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2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9000">
              <a:srgbClr val="CCD4EB"/>
            </a:gs>
            <a:gs pos="100000">
              <a:schemeClr val="accent2">
                <a:lumMod val="56000"/>
                <a:lumOff val="44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2406650" y="652368"/>
            <a:ext cx="6099023" cy="383876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3781120" y="856229"/>
            <a:ext cx="45183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Light" panose="020B0502040204020203" pitchFamily="34" charset="0"/>
              </a:rPr>
              <a:t>27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14" name="Google Shape;389;p21">
            <a:extLst>
              <a:ext uri="{FF2B5EF4-FFF2-40B4-BE49-F238E27FC236}">
                <a16:creationId xmlns:a16="http://schemas.microsoft.com/office/drawing/2014/main" id="{704386FE-68A3-4B5C-9AAD-30E3CA3B62DD}"/>
              </a:ext>
            </a:extLst>
          </p:cNvPr>
          <p:cNvSpPr txBox="1">
            <a:spLocks/>
          </p:cNvSpPr>
          <p:nvPr/>
        </p:nvSpPr>
        <p:spPr>
          <a:xfrm>
            <a:off x="337837" y="106418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800" b="1" dirty="0">
                <a:latin typeface="Bahnschrift" panose="020B0502040204020203" pitchFamily="34" charset="0"/>
              </a:rPr>
              <a:t>ДЕМОНСТРАЦИЯ</a:t>
            </a:r>
          </a:p>
          <a:p>
            <a:r>
              <a:rPr lang="ru-RU" sz="2800" b="1" dirty="0">
                <a:latin typeface="Bahnschrift" panose="020B0502040204020203" pitchFamily="34" charset="0"/>
              </a:rPr>
              <a:t>РАБОТЫ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D41694-D730-44BE-922B-40A13A92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711" y="846701"/>
            <a:ext cx="5676900" cy="28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32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9000">
              <a:srgbClr val="CCD4EB"/>
            </a:gs>
            <a:gs pos="100000">
              <a:schemeClr val="accent2">
                <a:lumMod val="56000"/>
                <a:lumOff val="44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2336800" y="652368"/>
            <a:ext cx="6168873" cy="383876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3781120" y="856229"/>
            <a:ext cx="45183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Light" panose="020B0502040204020203" pitchFamily="34" charset="0"/>
              </a:rPr>
              <a:t>28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14" name="Google Shape;389;p21">
            <a:extLst>
              <a:ext uri="{FF2B5EF4-FFF2-40B4-BE49-F238E27FC236}">
                <a16:creationId xmlns:a16="http://schemas.microsoft.com/office/drawing/2014/main" id="{704386FE-68A3-4B5C-9AAD-30E3CA3B62DD}"/>
              </a:ext>
            </a:extLst>
          </p:cNvPr>
          <p:cNvSpPr txBox="1">
            <a:spLocks/>
          </p:cNvSpPr>
          <p:nvPr/>
        </p:nvSpPr>
        <p:spPr>
          <a:xfrm>
            <a:off x="337837" y="106418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800" b="1" dirty="0">
                <a:latin typeface="Bahnschrift" panose="020B0502040204020203" pitchFamily="34" charset="0"/>
              </a:rPr>
              <a:t>ДЕМОНСТРАЦИЯ</a:t>
            </a:r>
          </a:p>
          <a:p>
            <a:r>
              <a:rPr lang="ru-RU" sz="2800" b="1" dirty="0">
                <a:latin typeface="Bahnschrift" panose="020B0502040204020203" pitchFamily="34" charset="0"/>
              </a:rPr>
              <a:t>РАБОТЫ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9C3EA4-01A5-4C96-BEB1-64E2CCE7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15" y="856229"/>
            <a:ext cx="5669796" cy="28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0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54505" y="542025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ВВЕДЕНИЕ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3</a:t>
            </a:fld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8DEB66-0044-4F96-86F6-F5A5E2222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770142" cy="3077100"/>
          </a:xfrm>
        </p:spPr>
        <p:txBody>
          <a:bodyPr/>
          <a:lstStyle/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Киноиндустрия, в общем и целом, является одним из главных развлечений для человека. Миллионы людей каждый день смотрят фильмы как в обычных кинотеатрах, так и онлайн-кинотеатрах, горячо обсуждают текущие кинопроекты в соцсетях, с нетерпением ждут выхода новых.</a:t>
            </a:r>
          </a:p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Все современные кинотеатры стараются запустить своё собственное приложение для бронирования билетов.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  <a:latin typeface="Bahnschrift" panose="020B0502040204020203" pitchFamily="34" charset="0"/>
              </a:rPr>
              <a:t>3</a:t>
            </a:r>
            <a:r>
              <a:rPr lang="en" dirty="0">
                <a:solidFill>
                  <a:schemeClr val="accent2"/>
                </a:solidFill>
                <a:latin typeface="Bahnschrift" panose="020B0502040204020203" pitchFamily="34" charset="0"/>
              </a:rPr>
              <a:t>.</a:t>
            </a:r>
            <a:endParaRPr dirty="0">
              <a:solidFill>
                <a:schemeClr val="accent2"/>
              </a:solidFill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ru-RU" dirty="0">
                <a:latin typeface="Bahnschrift Light" panose="020B0502040204020203" pitchFamily="34" charset="0"/>
              </a:rPr>
              <a:t>Выводы и предложения по существу выполненной работы</a:t>
            </a:r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26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682752" y="549004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ВЫВОДЫ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31</a:t>
            </a:fld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8DEB66-0044-4F96-86F6-F5A5E2222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752" y="1609717"/>
            <a:ext cx="3889248" cy="2730633"/>
          </a:xfrm>
        </p:spPr>
        <p:txBody>
          <a:bodyPr/>
          <a:lstStyle/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В результате выполнения курсовой работы было создано веб-приложение для автоматизации бронирования билетов в кинотеатр на языке </a:t>
            </a:r>
            <a:r>
              <a:rPr lang="ru-RU" dirty="0" err="1">
                <a:latin typeface="Bahnschrift Light" panose="020B0502040204020203" pitchFamily="34" charset="0"/>
              </a:rPr>
              <a:t>JavaScript</a:t>
            </a:r>
            <a:r>
              <a:rPr lang="ru-RU" dirty="0">
                <a:latin typeface="Bahnschrift Light" panose="020B0502040204020203" pitchFamily="34" charset="0"/>
              </a:rPr>
              <a:t> с интегрированной базой данных.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34FC978-E4F4-4832-AADA-C62275079536}"/>
              </a:ext>
            </a:extLst>
          </p:cNvPr>
          <p:cNvSpPr txBox="1">
            <a:spLocks/>
          </p:cNvSpPr>
          <p:nvPr/>
        </p:nvSpPr>
        <p:spPr>
          <a:xfrm>
            <a:off x="4779299" y="1609718"/>
            <a:ext cx="4253489" cy="273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Веб-приложение позволяет покупать билеты на фильм в кинотеатре. Просматривать детализированную информацию о фильма, сеансе, забронированных билетах.</a:t>
            </a:r>
          </a:p>
        </p:txBody>
      </p:sp>
    </p:spTree>
    <p:extLst>
      <p:ext uri="{BB962C8B-B14F-4D97-AF65-F5344CB8AC3E}">
        <p14:creationId xmlns:p14="http://schemas.microsoft.com/office/powerpoint/2010/main" val="2902083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891835" y="918569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ПРЕДЛОЖЕНИЯ ПО</a:t>
            </a:r>
            <a:br>
              <a:rPr lang="ru-RU" sz="2800" dirty="0">
                <a:latin typeface="Bahnschrift" panose="020B0502040204020203" pitchFamily="34" charset="0"/>
              </a:rPr>
            </a:br>
            <a:r>
              <a:rPr lang="ru-RU" sz="2800" dirty="0">
                <a:latin typeface="Bahnschrift" panose="020B0502040204020203" pitchFamily="34" charset="0"/>
              </a:rPr>
              <a:t>СУЩЕСТВУ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32</a:t>
            </a:fld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8DEB66-0044-4F96-86F6-F5A5E2222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599" y="1990158"/>
            <a:ext cx="7553919" cy="2400425"/>
          </a:xfrm>
        </p:spPr>
        <p:txBody>
          <a:bodyPr/>
          <a:lstStyle/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Разработанная система готова к использованию, однако существуют дальнейшие пути развития, например: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Улучшение и дополнение пользовательского интерфейса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  <a:endParaRPr lang="ru-RU" dirty="0"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Совершенствование архитектуры базы данных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  <a:endParaRPr lang="ru-RU" dirty="0"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Добавление функций веб-приложению.</a:t>
            </a:r>
          </a:p>
        </p:txBody>
      </p:sp>
    </p:spTree>
    <p:extLst>
      <p:ext uri="{BB962C8B-B14F-4D97-AF65-F5344CB8AC3E}">
        <p14:creationId xmlns:p14="http://schemas.microsoft.com/office/powerpoint/2010/main" val="330790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2"/>
            </a:gs>
            <a:gs pos="0">
              <a:schemeClr val="lt2"/>
            </a:gs>
            <a:gs pos="100000">
              <a:srgbClr val="728CD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33</a:t>
            </a:fld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745904" y="679898"/>
            <a:ext cx="6337383" cy="24589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>
                <a:solidFill>
                  <a:schemeClr val="accent2"/>
                </a:solidFill>
                <a:latin typeface="Bahnschrift" panose="020B0502040204020203" pitchFamily="34" charset="0"/>
              </a:rPr>
              <a:t>Спасибо за внимание!</a:t>
            </a:r>
            <a:endParaRPr sz="7200" dirty="0">
              <a:solidFill>
                <a:schemeClr val="accent2"/>
              </a:solidFill>
              <a:latin typeface="Bahnschrift" panose="020B0502040204020203" pitchFamily="34" charset="0"/>
            </a:endParaRPr>
          </a:p>
        </p:txBody>
      </p:sp>
      <p:sp>
        <p:nvSpPr>
          <p:cNvPr id="557" name="Google Shape;557;p34"/>
          <p:cNvSpPr txBox="1">
            <a:spLocks noGrp="1"/>
          </p:cNvSpPr>
          <p:nvPr>
            <p:ph type="subTitle" idx="4294967295"/>
          </p:nvPr>
        </p:nvSpPr>
        <p:spPr>
          <a:xfrm>
            <a:off x="4074618" y="3181212"/>
            <a:ext cx="4654782" cy="1326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>
              <a:buNone/>
            </a:pPr>
            <a:r>
              <a:rPr lang="ru-RU" b="1" dirty="0">
                <a:latin typeface="Montserrat"/>
                <a:sym typeface="Montserrat"/>
              </a:rPr>
              <a:t>     </a:t>
            </a:r>
            <a:r>
              <a:rPr lang="ru-RU" b="1" dirty="0">
                <a:latin typeface="Bahnschrift" panose="020B0502040204020203" pitchFamily="34" charset="0"/>
              </a:rPr>
              <a:t>Поляков Роман</a:t>
            </a:r>
            <a:endParaRPr lang="en" b="1" dirty="0">
              <a:latin typeface="Bahnschrift" panose="020B0502040204020203" pitchFamily="34" charset="0"/>
            </a:endParaRPr>
          </a:p>
          <a:p>
            <a:pPr marL="45720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latin typeface="Bahnschrift Light" panose="020B0502040204020203" pitchFamily="34" charset="0"/>
              </a:rPr>
              <a:t>Telegram </a:t>
            </a:r>
            <a:r>
              <a:rPr lang="en" dirty="0">
                <a:latin typeface="Bahnschrift Light" panose="020B0502040204020203" pitchFamily="34" charset="0"/>
              </a:rPr>
              <a:t>@</a:t>
            </a:r>
            <a:r>
              <a:rPr lang="en-US" dirty="0" err="1">
                <a:latin typeface="Bahnschrift Light" panose="020B0502040204020203" pitchFamily="34" charset="0"/>
              </a:rPr>
              <a:t>xretaf</a:t>
            </a:r>
            <a:endParaRPr dirty="0">
              <a:latin typeface="Bahnschrift Light" panose="020B0502040204020203" pitchFamily="34" charset="0"/>
            </a:endParaRPr>
          </a:p>
          <a:p>
            <a:pPr marL="45720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latin typeface="Bahnschrift Light" panose="020B0502040204020203" pitchFamily="34" charset="0"/>
              </a:rPr>
              <a:t>polyakovroman01</a:t>
            </a:r>
            <a:r>
              <a:rPr lang="en" dirty="0">
                <a:latin typeface="Bahnschrift Light" panose="020B0502040204020203" pitchFamily="34" charset="0"/>
              </a:rPr>
              <a:t>@</a:t>
            </a:r>
            <a:r>
              <a:rPr lang="en-US" dirty="0" err="1">
                <a:latin typeface="Bahnschrift Light" panose="020B0502040204020203" pitchFamily="34" charset="0"/>
              </a:rPr>
              <a:t>bmstu-kaluga</a:t>
            </a:r>
            <a:r>
              <a:rPr lang="en" dirty="0">
                <a:latin typeface="Bahnschrift Light" panose="020B0502040204020203" pitchFamily="34" charset="0"/>
              </a:rPr>
              <a:t>.</a:t>
            </a:r>
            <a:r>
              <a:rPr lang="en-US" dirty="0" err="1">
                <a:latin typeface="Bahnschrift Light" panose="020B0502040204020203" pitchFamily="34" charset="0"/>
              </a:rPr>
              <a:t>ru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5" name="Google Shape;710;p37">
            <a:extLst>
              <a:ext uri="{FF2B5EF4-FFF2-40B4-BE49-F238E27FC236}">
                <a16:creationId xmlns:a16="http://schemas.microsoft.com/office/drawing/2014/main" id="{43B1D7A9-454D-4706-923C-111CAC157D9B}"/>
              </a:ext>
            </a:extLst>
          </p:cNvPr>
          <p:cNvSpPr/>
          <p:nvPr/>
        </p:nvSpPr>
        <p:spPr>
          <a:xfrm>
            <a:off x="4155085" y="3266013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50" y="452169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ВВЕДЕНИЕ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4</a:t>
            </a:fld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8DEB66-0044-4F96-86F6-F5A5E2222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308969"/>
            <a:ext cx="7952950" cy="3128919"/>
          </a:xfrm>
        </p:spPr>
        <p:txBody>
          <a:bodyPr/>
          <a:lstStyle/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В настоящее время большое количество ПО перенесено в </a:t>
            </a:r>
            <a:r>
              <a:rPr lang="en-US" dirty="0">
                <a:latin typeface="Bahnschrift Light" panose="020B0502040204020203" pitchFamily="34" charset="0"/>
              </a:rPr>
              <a:t>web</a:t>
            </a:r>
            <a:r>
              <a:rPr lang="ru-RU" dirty="0">
                <a:latin typeface="Bahnschrift Light" panose="020B0502040204020203" pitchFamily="34" charset="0"/>
              </a:rPr>
              <a:t>. Мое приложение не стало исключением по следующим причинам: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Приложение не требует установки на устройство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Приложение не требовательно к ресурсам аппаратной платформы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Пользователь всегда остаётся мобильным</a:t>
            </a:r>
          </a:p>
        </p:txBody>
      </p:sp>
    </p:spTree>
    <p:extLst>
      <p:ext uri="{BB962C8B-B14F-4D97-AF65-F5344CB8AC3E}">
        <p14:creationId xmlns:p14="http://schemas.microsoft.com/office/powerpoint/2010/main" val="178809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50" y="549004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ВВЕДЕНИЕ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5</a:t>
            </a:fld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8DEB66-0044-4F96-86F6-F5A5E2222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524375"/>
            <a:ext cx="7770142" cy="2425833"/>
          </a:xfrm>
        </p:spPr>
        <p:txBody>
          <a:bodyPr/>
          <a:lstStyle/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Разработанная автоматизированная система позволяет зрителю посмотреть афишу выбрать необходимый фильм, место в зале и купить билет, а главное сделать это за несколько минут с помощью интуитивно понятного адаптивного под разные устройства интерфейса.</a:t>
            </a:r>
          </a:p>
        </p:txBody>
      </p:sp>
    </p:spTree>
    <p:extLst>
      <p:ext uri="{BB962C8B-B14F-4D97-AF65-F5344CB8AC3E}">
        <p14:creationId xmlns:p14="http://schemas.microsoft.com/office/powerpoint/2010/main" val="127621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50" y="536812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ЦЕЛИ РАБОТЫ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Bahnschrift Light" panose="020B0502040204020203" pitchFamily="34" charset="0"/>
              </a:rPr>
              <a:t>6</a:t>
            </a:fld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8DEB66-0044-4F96-86F6-F5A5E2222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49" y="1524375"/>
            <a:ext cx="8154419" cy="3209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Получение практических навыков проектирования базы данных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Получение практических навыков интеграции базы данных и веб-приложения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Демонстрация работы веб-приложения на архитектуре «клиент-сервер»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Изучение дополнительных теоретических материалов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Light" panose="020B0502040204020203" pitchFamily="34" charset="0"/>
              </a:rPr>
              <a:t>Получение практических навыков проектирования структурных схем</a:t>
            </a:r>
            <a:endParaRPr lang="en-US" dirty="0"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ru-RU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1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50" y="765952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ЗАДАЧА РАБОТЫ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7</a:t>
            </a:fld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8DEB66-0044-4F96-86F6-F5A5E2222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50" y="1987407"/>
            <a:ext cx="7550686" cy="1822594"/>
          </a:xfrm>
        </p:spPr>
        <p:txBody>
          <a:bodyPr/>
          <a:lstStyle/>
          <a:p>
            <a:pPr marL="101600" indent="0">
              <a:buNone/>
            </a:pPr>
            <a:r>
              <a:rPr lang="ru-RU" dirty="0">
                <a:latin typeface="Bahnschrift Light" panose="020B0502040204020203" pitchFamily="34" charset="0"/>
              </a:rPr>
              <a:t>Ведущей задачей курсовой работы является проектирование и создание веб-приложения с использованием базы данных для реализации возможностей просмотра киноафиши и покупки билета в кинотеатр.</a:t>
            </a:r>
          </a:p>
        </p:txBody>
      </p:sp>
    </p:spTree>
    <p:extLst>
      <p:ext uri="{BB962C8B-B14F-4D97-AF65-F5344CB8AC3E}">
        <p14:creationId xmlns:p14="http://schemas.microsoft.com/office/powerpoint/2010/main" val="71645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  <a:latin typeface="Bahnschrift" panose="020B0502040204020203" pitchFamily="34" charset="0"/>
              </a:rPr>
              <a:t>2</a:t>
            </a:r>
            <a:r>
              <a:rPr lang="en" dirty="0">
                <a:solidFill>
                  <a:schemeClr val="accent2"/>
                </a:solidFill>
                <a:latin typeface="Bahnschrift" panose="020B0502040204020203" pitchFamily="34" charset="0"/>
              </a:rPr>
              <a:t>.</a:t>
            </a:r>
            <a:endParaRPr dirty="0">
              <a:solidFill>
                <a:schemeClr val="accent2"/>
              </a:solidFill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" panose="020B0502040204020203" pitchFamily="34" charset="0"/>
              </a:rPr>
              <a:t>ОСНОВНАЯ</a:t>
            </a:r>
            <a:br>
              <a:rPr lang="ru-RU" dirty="0">
                <a:latin typeface="Bahnschrift" panose="020B0502040204020203" pitchFamily="34" charset="0"/>
              </a:rPr>
            </a:br>
            <a:r>
              <a:rPr lang="ru-RU" dirty="0">
                <a:latin typeface="Bahnschrift" panose="020B0502040204020203" pitchFamily="34" charset="0"/>
              </a:rPr>
              <a:t>ЧАСТЬ</a:t>
            </a:r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Light" panose="020B0502040204020203" pitchFamily="34" charset="0"/>
              </a:rPr>
              <a:t>Ход работы, решение задач,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Light" panose="020B0502040204020203" pitchFamily="34" charset="0"/>
              </a:rPr>
              <a:t>результаты</a:t>
            </a:r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630676" y="777084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Bahnschrift" panose="020B0502040204020203" pitchFamily="34" charset="0"/>
              </a:rPr>
              <a:t>ВЫБОР ТЕХНОЛОГИЙ РАЗРАБОТКИ</a:t>
            </a:r>
            <a:endParaRPr sz="2800" dirty="0">
              <a:latin typeface="Bahnschrift" panose="020B0502040204020203" pitchFamily="34" charset="0"/>
            </a:endParaRPr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Bahnschrift Light" panose="020B0502040204020203" pitchFamily="34" charset="0"/>
              </a:rPr>
              <a:t>9</a:t>
            </a:fld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D920E-6167-4366-BBB3-488E304A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40" y="1852877"/>
            <a:ext cx="7242048" cy="25135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434</Words>
  <Application>Microsoft Office PowerPoint</Application>
  <PresentationFormat>Экран (16:9)</PresentationFormat>
  <Paragraphs>107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2" baseType="lpstr">
      <vt:lpstr>Bahnschrift SemiBold</vt:lpstr>
      <vt:lpstr>Montserrat Light</vt:lpstr>
      <vt:lpstr>Montserrat</vt:lpstr>
      <vt:lpstr>Bahnschrift</vt:lpstr>
      <vt:lpstr>Bahnschrift Light</vt:lpstr>
      <vt:lpstr>Poppins</vt:lpstr>
      <vt:lpstr>Wingdings</vt:lpstr>
      <vt:lpstr>Arial</vt:lpstr>
      <vt:lpstr>Volsce template</vt:lpstr>
      <vt:lpstr> «Веб-приложение для автоматизации бронирования билетов в кинотеатре»  Поляков Роман Андреевич, ИУК5-51Б Кириллов Владимир Юрьевич Смирнов Максим Евгеньевич КФ МГТУ им. Н.Э. Баумана Калуга, 2020</vt:lpstr>
      <vt:lpstr>1. ВВЕДЕНИЕ</vt:lpstr>
      <vt:lpstr>ВВЕДЕНИЕ</vt:lpstr>
      <vt:lpstr>ВВЕДЕНИЕ</vt:lpstr>
      <vt:lpstr>ВВЕДЕНИЕ</vt:lpstr>
      <vt:lpstr>ЦЕЛИ РАБОТЫ</vt:lpstr>
      <vt:lpstr>ЗАДАЧА РАБОТЫ</vt:lpstr>
      <vt:lpstr>2. ОСНОВНАЯ ЧАСТЬ</vt:lpstr>
      <vt:lpstr>ВЫБОР ТЕХНОЛОГИЙ РАЗРАБОТКИ</vt:lpstr>
      <vt:lpstr>ВЫБОР IDE ДЛЯ РАЗРАБОТКИ</vt:lpstr>
      <vt:lpstr>КОНЦЕПТУАЛЬНАЯ МОДЕЛЬ</vt:lpstr>
      <vt:lpstr>ЛОГИЧЕСКАЯ МОДЕЛЬ</vt:lpstr>
      <vt:lpstr>ДИАГРАММА ИСПОЛЬЗОВАНИЯ</vt:lpstr>
      <vt:lpstr>АРХИТЕКТУРА ПРИЛОЖЕНИЯ</vt:lpstr>
      <vt:lpstr>АРХИТЕКТУРА ПРИЛОЖЕНИЯ</vt:lpstr>
      <vt:lpstr>СЕРВЕР</vt:lpstr>
      <vt:lpstr>СЕРВЕР</vt:lpstr>
      <vt:lpstr>ВЗАИМОДЕЙСТВИЕ С БД</vt:lpstr>
      <vt:lpstr>КЛИЕНТ</vt:lpstr>
      <vt:lpstr>КЛИЕНТ</vt:lpstr>
      <vt:lpstr>ВЗАИМОДЕЙСТВИЕ КЛИЕНТА С СЕРВЕРОМ</vt:lpstr>
      <vt:lpstr>ВЗАИМОДЕЙСТВИЕ КЛИЕНТА С СЕРВЕРОМ</vt:lpstr>
      <vt:lpstr>ВЗАИМОДЕЙСТВИЕ КЛИЕНТА С СЕРВЕРОМ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3. ЗАКЛЮЧЕНИЕ</vt:lpstr>
      <vt:lpstr>ВЫВОДЫ</vt:lpstr>
      <vt:lpstr>ПРЕДЛОЖЕНИЯ ПО СУЩЕСТВУ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Оконные приложения  Поляков Роман Андреевич, СОИ.Б-41 Винокуров Игорь Викторович КФ МГТУ им. Н.Э. Баумана 2020</dc:title>
  <dc:creator>Роман Поляков</dc:creator>
  <cp:lastModifiedBy>Роман Поляков</cp:lastModifiedBy>
  <cp:revision>70</cp:revision>
  <dcterms:modified xsi:type="dcterms:W3CDTF">2020-12-17T13:54:50Z</dcterms:modified>
  <cp:contentStatus/>
</cp:coreProperties>
</file>